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7"/>
  </p:notesMasterIdLst>
  <p:sldIdLst>
    <p:sldId id="459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79" r:id="rId14"/>
    <p:sldId id="481" r:id="rId15"/>
    <p:sldId id="4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1711" autoAdjust="0"/>
  </p:normalViewPr>
  <p:slideViewPr>
    <p:cSldViewPr>
      <p:cViewPr>
        <p:scale>
          <a:sx n="70" d="100"/>
          <a:sy n="70" d="100"/>
        </p:scale>
        <p:origin x="-2004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EAC83-1745-4C10-8E13-2C792B42DBAF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BA004-2E89-4807-BFFD-B08467C2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D9F0A-41C0-4ADF-8C53-E0F6B954CB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D1AC2-E936-4462-9456-220AEBEF2C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D1AC2-E936-4462-9456-220AEBEF2C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D9F0A-41C0-4ADF-8C53-E0F6B954CBF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Irancell has been</a:t>
            </a:r>
            <a:r>
              <a:rPr lang="en-US" baseline="0" dirty="0" smtClean="0"/>
              <a:t> an exclusive client since its launch for all PR and marketing related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D9F0A-41C0-4ADF-8C53-E0F6B954CB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D9F0A-41C0-4ADF-8C53-E0F6B954CB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D9F0A-41C0-4ADF-8C53-E0F6B954CB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D1AC2-E936-4462-9456-220AEBEF2C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D1AC2-E936-4462-9456-220AEBEF2C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D1AC2-E936-4462-9456-220AEBEF2C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D1AC2-E936-4462-9456-220AEBEF2C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2.pn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2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2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google.com/imgres?imgurl=http://upload.wikimedia.org/wikipedia/commons/7/71/Ten-pin_bowling.jpg&amp;imgrefurl=http://commons.wikimedia.org/wiki/File:Ten-pin_bowling.jpg&amp;usg=__jp5dgIEqBf7_-jAudEuqNIDdpas=&amp;h=1704&amp;w=2272&amp;sz=1638&amp;hl=fa&amp;start=17&amp;um=1&amp;tbnid=XmTIfjQl4-VA2M:&amp;tbnh=112&amp;tbnw=150&amp;prev=/images?q=bowling&amp;hl=fa&amp;lr=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9.jpeg"/><Relationship Id="rId4" Type="http://schemas.openxmlformats.org/officeDocument/2006/relationships/hyperlink" Target="http://images.google.com/imgres?imgurl=http://collegebowling.tripod.com/sitebuildercontent/sitebuilderpictures/bowling.jpg&amp;imgrefurl=http://collegebowling.tripod.com/&amp;usg=__oSE7PVbBCZXqUOQWfXwpIH2nHo4=&amp;h=768&amp;w=1024&amp;sz=90&amp;hl=fa&amp;start=26&amp;um=1&amp;tbnid=LAR0Q8Cs9D1t1M:&amp;tbnh=113&amp;tbnw=150&amp;prev=/images?q=bowling&amp;ndsp=20&amp;hl=fa&amp;lr=&amp;sa=N&amp;start=20&amp;um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hyperlink" Target="http://images.google.com/imgres?imgurl=http://www.bivingsreport.com/wp-content/uploads/2007/04/WindowsLiveWriter/MostPopularNewspaperWebsites_8C87/newspaper%20stack%5b5%5d.jpg&amp;imgrefurl=http://www.bivingsreport.com/2007/most-popular-newspaper-websites/&amp;usg=__RBZIChsKJo1Eg5HmVDoRT-I_EVA=&amp;h=480&amp;w=512&amp;sz=107&amp;hl=fa&amp;start=1&amp;um=1&amp;tbnid=xGmIvM-ApDYmYM:&amp;tbnh=123&amp;tbnw=131&amp;prev=/images?q=newspaper&amp;hl=fa&amp;lr=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i.darvish.info/wp-content/uploads/ic20080602154435.jpg&amp;imgrefurl=http://i.darvish.info/archives/category/%D8%A7%D8%B2-%D8%AF%DB%8C%DA%AF%D8%B1%D8%A7%D9%86&amp;usg=__cBmvtCeqn2ZfLEt27wWc_tg0OfQ=&amp;h=400&amp;w=309&amp;sz=12&amp;hl=fa&amp;start=12&amp;um=1&amp;tbnid=sLBs6plPmabdsM:&amp;tbnh=124&amp;tbnw=96&amp;prev=/images?q=%D8%A8%D8%B1%D9%86%D8%A7%D9%85%D9%87+%D8%B1%D9%88%D8%B2+%D8%A7%D8%B2+%D9%86%D9%88&amp;hl=fa&amp;lr=&amp;sa=G&amp;um=1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://images.google.com/imgres?imgurl=http://www.freewebs.com/araktv/irib2.jpg&amp;imgrefurl=http://www.freewebs.com/araktv/araktv5.htm&amp;usg=__vOa5kIjgXshZkeMtL-UuozlVi_8=&amp;h=99&amp;w=132&amp;sz=4&amp;hl=fa&amp;start=7&amp;um=1&amp;tbnid=JbAAIOIlZ5ShIM:&amp;tbnh=69&amp;tbnw=92&amp;prev=/images?q=irib+2&amp;ndsp=20&amp;hl=fa&amp;lr=&amp;sa=N&amp;um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Times New Roman" pitchFamily="-106" charset="0"/>
                <a:cs typeface="Times New Roman" pitchFamily="-106" charset="0"/>
              </a:rPr>
              <a:t>PR ACTIVITIES</a:t>
            </a:r>
          </a:p>
        </p:txBody>
      </p:sp>
      <p:pic>
        <p:nvPicPr>
          <p:cNvPr id="5" name="Picture 4" descr="MCG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5800" y="129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16732" y="1066800"/>
            <a:ext cx="8110537" cy="4724400"/>
            <a:chOff x="609601" y="838200"/>
            <a:chExt cx="8110537" cy="472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5715000" y="838200"/>
              <a:ext cx="3005138" cy="4724400"/>
              <a:chOff x="5803900" y="1168400"/>
              <a:chExt cx="3005730" cy="47244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5803900" y="1676400"/>
                <a:ext cx="3005730" cy="421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6438900" y="1168400"/>
                <a:ext cx="1828800" cy="457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200400" y="838200"/>
              <a:ext cx="1998663" cy="2952750"/>
              <a:chOff x="3771900" y="2184400"/>
              <a:chExt cx="1998663" cy="2952750"/>
            </a:xfrm>
          </p:grpSpPr>
          <p:pic>
            <p:nvPicPr>
              <p:cNvPr id="11" name="Picture 2" descr="Y:\Memari\2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4267200" y="2184400"/>
                <a:ext cx="990600" cy="330200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</p:pic>
          <p:pic>
            <p:nvPicPr>
              <p:cNvPr id="12" name="Picture 3" descr="Y:\Memari\2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3771900" y="2514600"/>
                <a:ext cx="1998663" cy="26225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609601" y="838200"/>
              <a:ext cx="1905000" cy="4724400"/>
              <a:chOff x="1193800" y="1270000"/>
              <a:chExt cx="1617472" cy="4419600"/>
            </a:xfrm>
          </p:grpSpPr>
          <p:pic>
            <p:nvPicPr>
              <p:cNvPr id="14" name="Picture 2" descr="Y:\Memari\8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1536700" y="1270000"/>
                <a:ext cx="987425" cy="381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2" descr="Y:\Memari\8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1193800" y="1701800"/>
                <a:ext cx="1617472" cy="3987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819400" y="4080804"/>
              <a:ext cx="2628900" cy="1477963"/>
              <a:chOff x="3162300" y="2979354"/>
              <a:chExt cx="2628900" cy="1478345"/>
            </a:xfrm>
          </p:grpSpPr>
          <p:pic>
            <p:nvPicPr>
              <p:cNvPr id="18" name="Picture 3" descr="Y:\Memari\New Folder\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3975101" y="2979354"/>
                <a:ext cx="1193800" cy="4369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9" name="Picture 2" descr="C:\Documents and Settings\memari.m.EAMA\Desktop\Memari\7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3162300" y="3450216"/>
                <a:ext cx="2628900" cy="100748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20" name="Picture 19" descr="MCG-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5800" y="129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1243" y="914400"/>
            <a:ext cx="8221514" cy="4513262"/>
            <a:chOff x="215900" y="820738"/>
            <a:chExt cx="8221514" cy="4513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2" descr="Y:\Memari\1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981700" y="1290638"/>
              <a:ext cx="2455714" cy="4043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2" descr="Y:\Memari\9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14700" y="1277938"/>
              <a:ext cx="2359371" cy="40560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215900" y="820738"/>
              <a:ext cx="2755900" cy="4513262"/>
              <a:chOff x="215901" y="1079499"/>
              <a:chExt cx="3048000" cy="4940304"/>
            </a:xfrm>
          </p:grpSpPr>
          <p:pic>
            <p:nvPicPr>
              <p:cNvPr id="22" name="Picture 2" descr="Y:\Memari\n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lum bright="-20000"/>
              </a:blip>
              <a:srcRect r="-193"/>
              <a:stretch>
                <a:fillRect/>
              </a:stretch>
            </p:blipFill>
            <p:spPr bwMode="auto">
              <a:xfrm rot="-5400000">
                <a:off x="1525608" y="557192"/>
                <a:ext cx="403185" cy="1447800"/>
              </a:xfrm>
              <a:prstGeom prst="rect">
                <a:avLst/>
              </a:prstGeom>
              <a:noFill/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</p:pic>
          <p:pic>
            <p:nvPicPr>
              <p:cNvPr id="24" name="Picture 2" descr="Y:\Memari\q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 rot="-5400000">
                <a:off x="-501651" y="2254252"/>
                <a:ext cx="4483103" cy="3048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2" name="Picture 11" descr="MCG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5800" y="129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2981" y="1553308"/>
            <a:ext cx="8338038" cy="3751385"/>
            <a:chOff x="533400" y="685800"/>
            <a:chExt cx="8338038" cy="3751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3400" y="990600"/>
              <a:ext cx="3609305" cy="34465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419600" y="685800"/>
              <a:ext cx="4451838" cy="3733800"/>
              <a:chOff x="4724400" y="901700"/>
              <a:chExt cx="4114800" cy="52070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235700" y="901700"/>
                <a:ext cx="1054100" cy="3810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724400" y="1308100"/>
                <a:ext cx="4114800" cy="4800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4" name="Picture 13" descr="MCG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5800" y="129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95400" y="457200"/>
            <a:ext cx="6553200" cy="5507172"/>
            <a:chOff x="1219200" y="533400"/>
            <a:chExt cx="6705600" cy="5680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" name="Group 16"/>
            <p:cNvGrpSpPr>
              <a:grpSpLocks/>
            </p:cNvGrpSpPr>
            <p:nvPr/>
          </p:nvGrpSpPr>
          <p:grpSpPr bwMode="auto">
            <a:xfrm>
              <a:off x="4800600" y="533400"/>
              <a:ext cx="3108960" cy="2926080"/>
              <a:chOff x="5041900" y="1819274"/>
              <a:chExt cx="3657599" cy="4111626"/>
            </a:xfrm>
          </p:grpSpPr>
          <p:pic>
            <p:nvPicPr>
              <p:cNvPr id="10" name="Picture 2" descr="Y:\Sony Ericsson\1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6324600" y="1819274"/>
                <a:ext cx="1066800" cy="46672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2" descr="Y:\Memari\p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041900" y="2324100"/>
                <a:ext cx="3657599" cy="3606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12" name="Picture 2" descr="Y:\Memari\r.jpg"/>
            <p:cNvPicPr>
              <a:picLocks noChangeAspect="1" noChangeArrowheads="1"/>
            </p:cNvPicPr>
            <p:nvPr/>
          </p:nvPicPr>
          <p:blipFill>
            <a:blip r:embed="rId5" cstate="email">
              <a:lum bright="-20000"/>
            </a:blip>
            <a:srcRect/>
            <a:stretch>
              <a:fillRect/>
            </a:stretch>
          </p:blipFill>
          <p:spPr bwMode="auto">
            <a:xfrm>
              <a:off x="4800600" y="3733799"/>
              <a:ext cx="3124200" cy="24799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219200" y="533400"/>
              <a:ext cx="3108960" cy="2926080"/>
              <a:chOff x="5194300" y="1930400"/>
              <a:chExt cx="3465513" cy="447040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286500" y="1930400"/>
                <a:ext cx="1333500" cy="3810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53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5194300" y="2324100"/>
                <a:ext cx="3465513" cy="4076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219200" y="3757133"/>
              <a:ext cx="3124200" cy="2456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7" name="Picture 16" descr="MCG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5800" y="129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38200" y="838200"/>
            <a:ext cx="7467600" cy="4798707"/>
            <a:chOff x="152400" y="214532"/>
            <a:chExt cx="8915400" cy="57290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" name="Group 18"/>
            <p:cNvGrpSpPr/>
            <p:nvPr/>
          </p:nvGrpSpPr>
          <p:grpSpPr>
            <a:xfrm>
              <a:off x="6602627" y="280863"/>
              <a:ext cx="2465173" cy="2309937"/>
              <a:chOff x="6324600" y="1066800"/>
              <a:chExt cx="2617573" cy="2452740"/>
            </a:xfrm>
          </p:grpSpPr>
          <p:pic>
            <p:nvPicPr>
              <p:cNvPr id="13" name="Picture 3" descr="Y:\Memari\New Folder\1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6934200" y="1066800"/>
                <a:ext cx="1219200" cy="3810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17" name="Picture 2" descr="Y:\Memari\22 Shahrivar\1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324600" y="1524000"/>
                <a:ext cx="2617573" cy="19955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3" name="Group 21"/>
            <p:cNvGrpSpPr/>
            <p:nvPr/>
          </p:nvGrpSpPr>
          <p:grpSpPr>
            <a:xfrm>
              <a:off x="152400" y="214532"/>
              <a:ext cx="3060974" cy="5715000"/>
              <a:chOff x="228600" y="990600"/>
              <a:chExt cx="3060974" cy="4157663"/>
            </a:xfrm>
          </p:grpSpPr>
          <p:pic>
            <p:nvPicPr>
              <p:cNvPr id="20" name="Picture 3" descr="Y:\Memari\New Folder\1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1295400" y="990600"/>
                <a:ext cx="685800" cy="3331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21" name="Picture 2" descr="Y:\Memari\22 Shahrivar\3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28600" y="1371600"/>
                <a:ext cx="3060974" cy="37766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4" name="Group 25"/>
            <p:cNvGrpSpPr/>
            <p:nvPr/>
          </p:nvGrpSpPr>
          <p:grpSpPr>
            <a:xfrm>
              <a:off x="6781800" y="3048000"/>
              <a:ext cx="2286000" cy="2895600"/>
              <a:chOff x="6248400" y="3200400"/>
              <a:chExt cx="2514600" cy="3487738"/>
            </a:xfrm>
          </p:grpSpPr>
          <p:pic>
            <p:nvPicPr>
              <p:cNvPr id="24" name="Picture 2" descr="Y:\Memari\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248400" y="3581400"/>
                <a:ext cx="2514600" cy="31067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5" name="Picture 3" descr="Y:\Memari\3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162800" y="3200400"/>
                <a:ext cx="914400" cy="3327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5" name="Group 28"/>
            <p:cNvGrpSpPr/>
            <p:nvPr/>
          </p:nvGrpSpPr>
          <p:grpSpPr>
            <a:xfrm>
              <a:off x="3352800" y="228600"/>
              <a:ext cx="3124200" cy="3124200"/>
              <a:chOff x="3352800" y="304800"/>
              <a:chExt cx="3254934" cy="4038600"/>
            </a:xfrm>
          </p:grpSpPr>
          <p:pic>
            <p:nvPicPr>
              <p:cNvPr id="27" name="Picture 3" descr="C:\Documents and Settings\memari.m.EAMA\Desktop\Memari\3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4419600" y="304800"/>
                <a:ext cx="990600" cy="495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8" name="Picture 2" descr="Y:\Memari\14  Shahrivar\1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3352800" y="914400"/>
                <a:ext cx="3254934" cy="3429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6" name="Group 31"/>
            <p:cNvGrpSpPr/>
            <p:nvPr/>
          </p:nvGrpSpPr>
          <p:grpSpPr>
            <a:xfrm>
              <a:off x="3429000" y="3276600"/>
              <a:ext cx="2971800" cy="2667000"/>
              <a:chOff x="3429000" y="3352800"/>
              <a:chExt cx="2971800" cy="2667000"/>
            </a:xfrm>
          </p:grpSpPr>
          <p:pic>
            <p:nvPicPr>
              <p:cNvPr id="30" name="Picture 3" descr="C:\Documents and Settings\memari.m.EAMA\Desktop\Memari\3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4495800" y="3352800"/>
                <a:ext cx="762000" cy="381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1" name="Picture 2" descr="Y:\Memari\30 Shahrivar\5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3429000" y="3810000"/>
                <a:ext cx="2971800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22" name="Picture 21" descr="MCG-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5800" y="129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7498" y="1608582"/>
            <a:ext cx="8209005" cy="3640836"/>
            <a:chOff x="96795" y="1371600"/>
            <a:chExt cx="8762227" cy="3886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" name="Group 25"/>
            <p:cNvGrpSpPr/>
            <p:nvPr/>
          </p:nvGrpSpPr>
          <p:grpSpPr>
            <a:xfrm>
              <a:off x="5791200" y="1447800"/>
              <a:ext cx="3067822" cy="3810000"/>
              <a:chOff x="5638800" y="533400"/>
              <a:chExt cx="3296422" cy="3886200"/>
            </a:xfrm>
          </p:grpSpPr>
          <p:pic>
            <p:nvPicPr>
              <p:cNvPr id="19" name="Picture 2" descr="Y:\Memari\1 Mehr\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5638800" y="838200"/>
                <a:ext cx="3296422" cy="3581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2" name="Picture 3" descr="Y:\Memari\1 Mehr\1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6781800" y="533400"/>
                <a:ext cx="1219200" cy="248887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3" name="Group 32"/>
            <p:cNvGrpSpPr/>
            <p:nvPr/>
          </p:nvGrpSpPr>
          <p:grpSpPr>
            <a:xfrm>
              <a:off x="96795" y="1371600"/>
              <a:ext cx="2798805" cy="3886200"/>
              <a:chOff x="152400" y="1066800"/>
              <a:chExt cx="2798805" cy="3505200"/>
            </a:xfrm>
          </p:grpSpPr>
          <p:pic>
            <p:nvPicPr>
              <p:cNvPr id="29" name="Picture 2" descr="Y:\Memari\8 Shahrivar\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990600" y="1066800"/>
                <a:ext cx="838200" cy="295835"/>
              </a:xfrm>
              <a:prstGeom prst="rect">
                <a:avLst/>
              </a:prstGeom>
              <a:noFill/>
              <a:ln w="9525">
                <a:solidFill>
                  <a:srgbClr val="FFC000"/>
                </a:solidFill>
                <a:miter lim="800000"/>
                <a:headEnd/>
                <a:tailEnd/>
              </a:ln>
            </p:spPr>
          </p:pic>
          <p:pic>
            <p:nvPicPr>
              <p:cNvPr id="32" name="Picture 2" descr="Y:\Memari\6 Mehr\8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152400" y="1371600"/>
                <a:ext cx="2798805" cy="3200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4" name="Group 35"/>
            <p:cNvGrpSpPr/>
            <p:nvPr/>
          </p:nvGrpSpPr>
          <p:grpSpPr>
            <a:xfrm>
              <a:off x="3048000" y="1600200"/>
              <a:ext cx="2590800" cy="3657600"/>
              <a:chOff x="3048000" y="1600200"/>
              <a:chExt cx="2590800" cy="3657600"/>
            </a:xfrm>
          </p:grpSpPr>
          <p:pic>
            <p:nvPicPr>
              <p:cNvPr id="34" name="Picture 3" descr="Y:\Memari\New Folder\1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3810000" y="1600200"/>
                <a:ext cx="838200" cy="26193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35" name="Picture 2" descr="Y:\Memari\26 Mehr\1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3048000" y="1905000"/>
                <a:ext cx="2590800" cy="33528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14" name="Picture 13" descr="MCG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1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Background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Several years ago, several leading newspapers in Iran published stories that speculated that</a:t>
            </a:r>
          </a:p>
          <a:p>
            <a:pPr eaLnBrk="1" hangingPunct="1">
              <a:buFont typeface="Arial" charset="0"/>
              <a:buNone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some companies such as NOKIA and NESTLE had relationships with Israel.</a:t>
            </a:r>
          </a:p>
          <a:p>
            <a:pPr eaLnBrk="1" hangingPunct="1">
              <a:buFont typeface="Arial" charset="0"/>
              <a:buNone/>
            </a:pPr>
            <a:endParaRPr lang="en-US" sz="1800" i="1" dirty="0" smtClean="0">
              <a:solidFill>
                <a:schemeClr val="bg2">
                  <a:lumMod val="10000"/>
                </a:schemeClr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Challenges and Issues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Negative perception of Nestle in the media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Government ban on Nestle products; advertising and production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Affected consumer impressions of Nestle</a:t>
            </a:r>
          </a:p>
          <a:p>
            <a:pPr eaLnBrk="1" hangingPunct="1">
              <a:buFont typeface="Arial" charset="0"/>
              <a:buNone/>
            </a:pPr>
            <a:endParaRPr lang="en-US" sz="1800" i="1" dirty="0" smtClean="0">
              <a:solidFill>
                <a:schemeClr val="bg2">
                  <a:lumMod val="10000"/>
                </a:schemeClr>
              </a:solidFill>
              <a:latin typeface="Tw Cen MT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Solution</a:t>
            </a:r>
          </a:p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Disseminated a series of press releases that positioned Nestle as having a strong presence across several Islamic countries  - investment in growing local economies</a:t>
            </a:r>
          </a:p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Reinforced Nestle's image as a ‘Made in Switzerland’ brand</a:t>
            </a:r>
          </a:p>
          <a:p>
            <a:pPr marL="342900" lvl="2" indent="-342900" eaLnBrk="1" hangingPunct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Built strong relationships with key media and influencers</a:t>
            </a:r>
            <a:endParaRPr lang="en-US" i="1" dirty="0" smtClean="0">
              <a:solidFill>
                <a:schemeClr val="bg2">
                  <a:lumMod val="10000"/>
                </a:schemeClr>
              </a:solidFill>
              <a:latin typeface="Tw Cen MT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Times New Roman" pitchFamily="-106" charset="0"/>
                <a:cs typeface="Times New Roman" pitchFamily="-106" charset="0"/>
              </a:rPr>
              <a:t>NESTLE</a:t>
            </a:r>
          </a:p>
        </p:txBody>
      </p:sp>
      <p:pic>
        <p:nvPicPr>
          <p:cNvPr id="7" name="Picture 6" descr="MCG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70382" y="1562100"/>
            <a:ext cx="7403237" cy="3733800"/>
            <a:chOff x="1066800" y="2133600"/>
            <a:chExt cx="7403237" cy="3733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1066800" y="2133600"/>
              <a:ext cx="1371600" cy="2286000"/>
              <a:chOff x="2832" y="1069"/>
              <a:chExt cx="1632" cy="2710"/>
            </a:xfrm>
          </p:grpSpPr>
          <p:pic>
            <p:nvPicPr>
              <p:cNvPr id="63493" name="Picture 5" descr="01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216" y="1824"/>
                <a:ext cx="683" cy="195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3494" name="Picture 6" descr="01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832" y="1069"/>
                <a:ext cx="1632" cy="7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590800" y="2133600"/>
              <a:ext cx="1143000" cy="2209800"/>
              <a:chOff x="2834" y="1344"/>
              <a:chExt cx="2742" cy="3789"/>
            </a:xfrm>
          </p:grpSpPr>
          <p:pic>
            <p:nvPicPr>
              <p:cNvPr id="63496" name="Picture 8" descr="010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550" y="2448"/>
                <a:ext cx="1250" cy="26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3497" name="Picture 9" descr="010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834" y="1344"/>
                <a:ext cx="2742" cy="110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066800" y="4787900"/>
              <a:ext cx="4800600" cy="1079500"/>
              <a:chOff x="0" y="1375"/>
              <a:chExt cx="4461" cy="1369"/>
            </a:xfrm>
          </p:grpSpPr>
          <p:pic>
            <p:nvPicPr>
              <p:cNvPr id="63505" name="Picture 17" descr="003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0" y="1968"/>
                <a:ext cx="4461" cy="7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3506" name="Picture 18" descr="003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395" y="1375"/>
                <a:ext cx="1677" cy="5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629400" y="2133600"/>
              <a:ext cx="1840637" cy="2286350"/>
              <a:chOff x="2014" y="907"/>
              <a:chExt cx="2488" cy="2743"/>
            </a:xfrm>
          </p:grpSpPr>
          <p:pic>
            <p:nvPicPr>
              <p:cNvPr id="63508" name="Picture 20" descr="002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014" y="2112"/>
                <a:ext cx="2448" cy="1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3509" name="Picture 21" descr="002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2133" y="907"/>
                <a:ext cx="2369" cy="1104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5105400" y="2133600"/>
              <a:ext cx="1447800" cy="2514600"/>
              <a:chOff x="960" y="720"/>
              <a:chExt cx="2112" cy="2544"/>
            </a:xfrm>
          </p:grpSpPr>
          <p:pic>
            <p:nvPicPr>
              <p:cNvPr id="63511" name="Picture 23" descr="001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1296" y="1440"/>
                <a:ext cx="1427" cy="18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3512" name="Picture 24" descr="001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960" y="720"/>
                <a:ext cx="2112" cy="7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7" name="Group 28"/>
            <p:cNvGrpSpPr/>
            <p:nvPr/>
          </p:nvGrpSpPr>
          <p:grpSpPr>
            <a:xfrm>
              <a:off x="3886200" y="2133600"/>
              <a:ext cx="1033463" cy="2132013"/>
              <a:chOff x="3505200" y="2667000"/>
              <a:chExt cx="1033463" cy="2132013"/>
            </a:xfrm>
          </p:grpSpPr>
          <p:pic>
            <p:nvPicPr>
              <p:cNvPr id="63498" name="Picture 10" descr="005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3556000" y="3430588"/>
                <a:ext cx="982663" cy="13684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92161" name="Picture 1" descr="F:\New Folder (2)\00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 rot="16200000">
                <a:off x="3628799" y="2543401"/>
                <a:ext cx="782638" cy="10298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</p:grpSp>
        <p:grpSp>
          <p:nvGrpSpPr>
            <p:cNvPr id="8" name="Group 29"/>
            <p:cNvGrpSpPr/>
            <p:nvPr/>
          </p:nvGrpSpPr>
          <p:grpSpPr>
            <a:xfrm>
              <a:off x="6643468" y="4648200"/>
              <a:ext cx="1814828" cy="1219200"/>
              <a:chOff x="6934200" y="5257800"/>
              <a:chExt cx="1814828" cy="1219200"/>
            </a:xfrm>
          </p:grpSpPr>
          <p:pic>
            <p:nvPicPr>
              <p:cNvPr id="63502" name="Picture 14" descr="004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6934200" y="5791423"/>
                <a:ext cx="1751639" cy="6855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92162" name="Picture 2" descr="F:\New Folder (2)\003.jpg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 rot="16200000">
                <a:off x="7613014" y="4578986"/>
                <a:ext cx="457200" cy="181482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8" name="Picture 27" descr="MCG-logo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1900" b="1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Background</a:t>
            </a:r>
          </a:p>
          <a:p>
            <a:pPr eaLnBrk="1" hangingPunct="1">
              <a:buNone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Following its entry as the second largest telecommunications operator,  MTN-Irancell</a:t>
            </a:r>
          </a:p>
          <a:p>
            <a:pPr eaLnBrk="1" hangingPunct="1">
              <a:buNone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faced several problems varying from quality of coverage to costs and poor after-sales</a:t>
            </a:r>
          </a:p>
          <a:p>
            <a:pPr eaLnBrk="1" hangingPunct="1">
              <a:buNone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service. </a:t>
            </a:r>
            <a:endParaRPr lang="en-US" sz="1700" i="1" dirty="0" smtClean="0">
              <a:solidFill>
                <a:schemeClr val="bg2">
                  <a:lumMod val="10000"/>
                </a:schemeClr>
              </a:solidFill>
              <a:latin typeface="Tw Cen MT" pitchFamily="34" charset="0"/>
            </a:endParaRPr>
          </a:p>
          <a:p>
            <a:pPr eaLnBrk="1" hangingPunct="1">
              <a:buNone/>
            </a:pPr>
            <a:endParaRPr lang="en-US" sz="1700" b="1" i="1" dirty="0" smtClean="0">
              <a:solidFill>
                <a:schemeClr val="bg2">
                  <a:lumMod val="10000"/>
                </a:schemeClr>
              </a:solidFill>
              <a:latin typeface="Tw Cen MT" pitchFamily="34" charset="0"/>
            </a:endParaRPr>
          </a:p>
          <a:p>
            <a:pPr eaLnBrk="1" hangingPunct="1">
              <a:buNone/>
            </a:pPr>
            <a:r>
              <a:rPr lang="en-US" sz="1900" b="1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Challenges and Issues</a:t>
            </a:r>
          </a:p>
          <a:p>
            <a:pPr lvl="0" eaLnBrk="1" hangingPunct="1"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Negative perception amongst consumers and media about Irancell’s offerings</a:t>
            </a:r>
          </a:p>
          <a:p>
            <a:pPr lvl="0" eaLnBrk="1" hangingPunct="1"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Positioning as the second largest player started weakening</a:t>
            </a:r>
          </a:p>
          <a:p>
            <a:pPr lvl="0" eaLnBrk="1" hangingPunct="1"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Aggressive competitive positioning by MCI</a:t>
            </a:r>
          </a:p>
          <a:p>
            <a:pPr lvl="0" eaLnBrk="1" hangingPunct="1">
              <a:buNone/>
            </a:pPr>
            <a:endParaRPr lang="en-US" sz="1700" b="1" dirty="0" smtClean="0">
              <a:solidFill>
                <a:schemeClr val="bg2">
                  <a:lumMod val="10000"/>
                </a:schemeClr>
              </a:solidFill>
              <a:latin typeface="Tw Cen MT" pitchFamily="34" charset="0"/>
            </a:endParaRPr>
          </a:p>
          <a:p>
            <a:pPr lvl="0" eaLnBrk="1" hangingPunct="1">
              <a:buNone/>
            </a:pPr>
            <a:r>
              <a:rPr lang="en-US" sz="1900" b="1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Solution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Irancell hosted a press conference to highlight new and improved offerings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One on one interviews arranged for key Irancell spokespeople with tier one media to build relationships and increase awareness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Specialized events organized (joint events with Nokia)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700" dirty="0" smtClean="0">
              <a:solidFill>
                <a:schemeClr val="bg2">
                  <a:lumMod val="10000"/>
                </a:schemeClr>
              </a:solidFill>
              <a:latin typeface="Tw Cen MT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Times New Roman" pitchFamily="-106" charset="0"/>
                <a:cs typeface="Times New Roman" pitchFamily="-106" charset="0"/>
              </a:rPr>
              <a:t>IRANCELL</a:t>
            </a:r>
          </a:p>
        </p:txBody>
      </p:sp>
      <p:pic>
        <p:nvPicPr>
          <p:cNvPr id="7" name="Picture 6" descr="MCG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46919" y="1111934"/>
            <a:ext cx="7650163" cy="4634132"/>
            <a:chOff x="762000" y="990600"/>
            <a:chExt cx="7650163" cy="46341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0" name="Group 29"/>
            <p:cNvGrpSpPr/>
            <p:nvPr/>
          </p:nvGrpSpPr>
          <p:grpSpPr>
            <a:xfrm>
              <a:off x="5334000" y="4038600"/>
              <a:ext cx="3078163" cy="1586132"/>
              <a:chOff x="533400" y="1143000"/>
              <a:chExt cx="3078163" cy="1586132"/>
            </a:xfrm>
          </p:grpSpPr>
          <p:pic>
            <p:nvPicPr>
              <p:cNvPr id="65561" name="Picture 25" descr="00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937313" y="1770852"/>
                <a:ext cx="2270338" cy="9582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5562" name="Picture 26" descr="00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33400" y="1143000"/>
                <a:ext cx="3078163" cy="56662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762000" y="990600"/>
              <a:ext cx="1143000" cy="2819400"/>
              <a:chOff x="864" y="48"/>
              <a:chExt cx="2928" cy="6672"/>
            </a:xfrm>
          </p:grpSpPr>
          <p:pic>
            <p:nvPicPr>
              <p:cNvPr id="65564" name="Picture 28" descr="00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5400000">
                <a:off x="-288" y="3120"/>
                <a:ext cx="5280" cy="19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5565" name="Picture 29" descr="00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864" y="48"/>
                <a:ext cx="2928" cy="13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762000" y="4557932"/>
              <a:ext cx="1295400" cy="1066800"/>
              <a:chOff x="3216" y="508"/>
              <a:chExt cx="2256" cy="2418"/>
            </a:xfrm>
          </p:grpSpPr>
          <p:pic>
            <p:nvPicPr>
              <p:cNvPr id="65567" name="Picture 31" descr="003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456" y="1394"/>
                <a:ext cx="1728" cy="15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5568" name="Picture 32" descr="003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3216" y="508"/>
                <a:ext cx="2256" cy="88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5029200" y="990600"/>
              <a:ext cx="990600" cy="2286000"/>
              <a:chOff x="1632" y="1133"/>
              <a:chExt cx="2496" cy="5297"/>
            </a:xfrm>
          </p:grpSpPr>
          <p:pic>
            <p:nvPicPr>
              <p:cNvPr id="65570" name="Picture 34" descr="004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1632" y="1133"/>
                <a:ext cx="2496" cy="7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65571" name="Picture 35" descr="004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 rot="5400000">
                <a:off x="624" y="2928"/>
                <a:ext cx="4510" cy="24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6202363" y="990600"/>
              <a:ext cx="2209800" cy="1295400"/>
              <a:chOff x="1440" y="461"/>
              <a:chExt cx="3456" cy="2467"/>
            </a:xfrm>
          </p:grpSpPr>
          <p:pic>
            <p:nvPicPr>
              <p:cNvPr id="65573" name="Picture 37" descr="005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1440" y="1488"/>
                <a:ext cx="3456" cy="1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5574" name="Picture 38" descr="005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1440" y="461"/>
                <a:ext cx="3456" cy="10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6392863" y="2514600"/>
              <a:ext cx="1828800" cy="1371600"/>
              <a:chOff x="-96" y="968"/>
              <a:chExt cx="3120" cy="2344"/>
            </a:xfrm>
          </p:grpSpPr>
          <p:pic>
            <p:nvPicPr>
              <p:cNvPr id="65576" name="Picture 40" descr="006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-96" y="1440"/>
                <a:ext cx="3120" cy="18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5577" name="Picture 41" descr="006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-96" y="968"/>
                <a:ext cx="3120" cy="4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2819400" y="4186457"/>
              <a:ext cx="2057400" cy="1438275"/>
              <a:chOff x="-528" y="-282"/>
              <a:chExt cx="5280" cy="3546"/>
            </a:xfrm>
          </p:grpSpPr>
          <p:pic>
            <p:nvPicPr>
              <p:cNvPr id="65579" name="Picture 43" descr="007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768" y="-282"/>
                <a:ext cx="2688" cy="12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5580" name="Picture 44" descr="007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-528" y="1008"/>
                <a:ext cx="5280" cy="2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2133600" y="990600"/>
              <a:ext cx="2743200" cy="2438400"/>
              <a:chOff x="1104" y="1404"/>
              <a:chExt cx="3456" cy="4548"/>
            </a:xfrm>
          </p:grpSpPr>
          <p:pic>
            <p:nvPicPr>
              <p:cNvPr id="65582" name="Picture 46" descr="008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1104" y="1404"/>
                <a:ext cx="3456" cy="6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5583" name="Picture 47" descr="008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 rot="16200000">
                <a:off x="864" y="3576"/>
                <a:ext cx="3936" cy="8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29" name="Picture 28" descr="MCG-logo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429125" cy="6334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4400" b="1" kern="0" dirty="0">
              <a:solidFill>
                <a:srgbClr val="800000"/>
              </a:solidFill>
              <a:latin typeface="+mj-lt"/>
              <a:ea typeface="+mj-ea"/>
              <a:cs typeface="B Nazanin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39952" y="1363980"/>
            <a:ext cx="6864096" cy="4579620"/>
            <a:chOff x="990600" y="1143000"/>
            <a:chExt cx="7479792" cy="5044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3971" name="Picture 2" descr="E:\Eama Naghshineh\Account\Daya Time\Orient\IMG_4440.JPG"/>
            <p:cNvPicPr>
              <a:picLocks noChangeArrowheads="1"/>
            </p:cNvPicPr>
            <p:nvPr/>
          </p:nvPicPr>
          <p:blipFill>
            <a:blip r:embed="rId2" cstate="email">
              <a:lum bright="-10000"/>
            </a:blip>
            <a:srcRect/>
            <a:stretch>
              <a:fillRect/>
            </a:stretch>
          </p:blipFill>
          <p:spPr bwMode="auto">
            <a:xfrm>
              <a:off x="1638300" y="3810000"/>
              <a:ext cx="2298192" cy="23774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972" name="Picture 3" descr="E:\Eama Naghshineh\Account\Daya Time\Orient\IMG_4445.JPG"/>
            <p:cNvPicPr>
              <a:picLocks noChangeArrowheads="1"/>
            </p:cNvPicPr>
            <p:nvPr/>
          </p:nvPicPr>
          <p:blipFill>
            <a:blip r:embed="rId3" cstate="email">
              <a:lum bright="-10000"/>
            </a:blip>
            <a:srcRect/>
            <a:stretch>
              <a:fillRect/>
            </a:stretch>
          </p:blipFill>
          <p:spPr bwMode="auto">
            <a:xfrm>
              <a:off x="990600" y="1143000"/>
              <a:ext cx="3593592" cy="23774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973" name="Picture 4" descr="E:\Eama Naghshineh\Account\Daya Time\Orient\IMG_4438.JPG"/>
            <p:cNvPicPr>
              <a:picLocks noChangeArrowheads="1"/>
            </p:cNvPicPr>
            <p:nvPr/>
          </p:nvPicPr>
          <p:blipFill>
            <a:blip r:embed="rId4" cstate="email">
              <a:lum bright="-10000"/>
            </a:blip>
            <a:srcRect/>
            <a:stretch>
              <a:fillRect/>
            </a:stretch>
          </p:blipFill>
          <p:spPr bwMode="auto">
            <a:xfrm>
              <a:off x="4876800" y="3810000"/>
              <a:ext cx="3593592" cy="23774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974" name="Picture 5" descr="E:\Eama Naghshineh\Account\Daya Time\Orient\IMG_4454.JPG"/>
            <p:cNvPicPr>
              <a:picLocks noChangeArrowheads="1"/>
            </p:cNvPicPr>
            <p:nvPr/>
          </p:nvPicPr>
          <p:blipFill>
            <a:blip r:embed="rId5" cstate="email">
              <a:lum bright="-10000"/>
            </a:blip>
            <a:srcRect/>
            <a:stretch>
              <a:fillRect/>
            </a:stretch>
          </p:blipFill>
          <p:spPr bwMode="auto">
            <a:xfrm>
              <a:off x="4876800" y="1143000"/>
              <a:ext cx="3593592" cy="237744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Times New Roman" pitchFamily="-106" charset="0"/>
                <a:cs typeface="Times New Roman" pitchFamily="-106" charset="0"/>
              </a:rPr>
              <a:t>ORIENT</a:t>
            </a:r>
          </a:p>
        </p:txBody>
      </p:sp>
      <p:pic>
        <p:nvPicPr>
          <p:cNvPr id="12" name="Picture 11" descr="MCG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59185" y="892865"/>
            <a:ext cx="8225631" cy="5072270"/>
            <a:chOff x="685800" y="914400"/>
            <a:chExt cx="8225631" cy="50722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" name="Group 30"/>
            <p:cNvGrpSpPr/>
            <p:nvPr/>
          </p:nvGrpSpPr>
          <p:grpSpPr>
            <a:xfrm>
              <a:off x="6248400" y="914400"/>
              <a:ext cx="2663031" cy="2681728"/>
              <a:chOff x="6248400" y="1371600"/>
              <a:chExt cx="2663031" cy="2681728"/>
            </a:xfrm>
          </p:grpSpPr>
          <p:pic>
            <p:nvPicPr>
              <p:cNvPr id="29" name="Picture 2" descr="Y:\Sony Ericsson\1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7010400" y="1371600"/>
                <a:ext cx="1219200" cy="5334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30" name="Picture 2" descr="Y:\Memari\7Mehr\5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248400" y="1905000"/>
                <a:ext cx="2663031" cy="21483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3" name="Group 33"/>
            <p:cNvGrpSpPr/>
            <p:nvPr/>
          </p:nvGrpSpPr>
          <p:grpSpPr>
            <a:xfrm>
              <a:off x="3581400" y="914400"/>
              <a:ext cx="2420258" cy="2667000"/>
              <a:chOff x="3352800" y="1371600"/>
              <a:chExt cx="2420258" cy="2667000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3810000" y="1371600"/>
                <a:ext cx="1333500" cy="3810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33" name="Picture 51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352800" y="1828800"/>
                <a:ext cx="2420258" cy="2209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4" name="Group 36"/>
            <p:cNvGrpSpPr/>
            <p:nvPr/>
          </p:nvGrpSpPr>
          <p:grpSpPr>
            <a:xfrm>
              <a:off x="685800" y="914400"/>
              <a:ext cx="2438400" cy="2752165"/>
              <a:chOff x="685800" y="1600200"/>
              <a:chExt cx="2438400" cy="2752165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1219200" y="1600200"/>
                <a:ext cx="1333500" cy="3810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85800" y="2057400"/>
                <a:ext cx="2438400" cy="22949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5" name="Group 39"/>
            <p:cNvGrpSpPr/>
            <p:nvPr/>
          </p:nvGrpSpPr>
          <p:grpSpPr>
            <a:xfrm>
              <a:off x="3276600" y="3810000"/>
              <a:ext cx="3276600" cy="2176670"/>
              <a:chOff x="2895600" y="3810000"/>
              <a:chExt cx="3276600" cy="2176670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lum bright="-10000"/>
              </a:blip>
              <a:srcRect b="-5659"/>
              <a:stretch>
                <a:fillRect/>
              </a:stretch>
            </p:blipFill>
            <p:spPr bwMode="auto">
              <a:xfrm>
                <a:off x="3733800" y="3810000"/>
                <a:ext cx="1447800" cy="533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9" name="Picture 3" descr="Y:\Memari\7Mehr\1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895600" y="4419600"/>
                <a:ext cx="3276600" cy="15670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6" name="Group 42"/>
            <p:cNvGrpSpPr/>
            <p:nvPr/>
          </p:nvGrpSpPr>
          <p:grpSpPr>
            <a:xfrm>
              <a:off x="7158831" y="4234070"/>
              <a:ext cx="1752600" cy="1752600"/>
              <a:chOff x="6858000" y="4419600"/>
              <a:chExt cx="1752600" cy="1752600"/>
            </a:xfrm>
          </p:grpSpPr>
          <p:pic>
            <p:nvPicPr>
              <p:cNvPr id="41" name="Picture 2" descr="Y:\Memari\7Mehr\9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7162800" y="4419600"/>
                <a:ext cx="1068432" cy="356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2" name="Picture 3" descr="Y:\Memari\7Mehr\2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6858000" y="4800601"/>
                <a:ext cx="1752600" cy="13715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7" name="Group 45"/>
            <p:cNvGrpSpPr/>
            <p:nvPr/>
          </p:nvGrpSpPr>
          <p:grpSpPr>
            <a:xfrm>
              <a:off x="685800" y="4253870"/>
              <a:ext cx="2133600" cy="1732800"/>
              <a:chOff x="685800" y="4191000"/>
              <a:chExt cx="2133600" cy="1732800"/>
            </a:xfrm>
          </p:grpSpPr>
          <p:pic>
            <p:nvPicPr>
              <p:cNvPr id="44" name="Picture 2" descr="E:\Sony Ericsson\Press Conference\Monitoring F305\3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1143000" y="4191000"/>
                <a:ext cx="1295400" cy="2698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45" name="Picture 2" descr="Y:\Memari\7Mehr\4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685800" y="4495800"/>
                <a:ext cx="2133600" cy="1428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  <p:pic>
        <p:nvPicPr>
          <p:cNvPr id="23" name="Picture 22" descr="MCG-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366125" cy="43053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20 Journalists from different media were invited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18 Journalists were attended at the conference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3 guests were coming from Pars Camtel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Holding question &amp; answer interview at the end of the conference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Journalists were trained to play bowling by a coach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Journalists play bowling </a:t>
            </a:r>
          </a:p>
        </p:txBody>
      </p:sp>
      <p:pic>
        <p:nvPicPr>
          <p:cNvPr id="7173" name="Picture 5" descr="http://t0.gstatic.com/images?q=tbn:XmTIfjQl4-VA2M:http://upload.wikimedia.org/wikipedia/commons/7/71/Ten-pin_bowling.jpg">
            <a:hlinkClick r:id="rId2"/>
          </p:cNvPr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4343400"/>
            <a:ext cx="2286000" cy="1828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5" name="Picture 7" descr="http://t0.gstatic.com/images?q=tbn:LAR0Q8Cs9D1t1M:http://collegebowling.tripod.com/sitebuildercontent/sitebuilderpictures/bowling.jpg">
            <a:hlinkClick r:id="rId4"/>
          </p:cNvPr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8600" y="4343400"/>
            <a:ext cx="2286000" cy="1828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Times New Roman" pitchFamily="-106" charset="0"/>
                <a:cs typeface="Times New Roman" pitchFamily="-106" charset="0"/>
              </a:rPr>
              <a:t>SONY ERICSSON</a:t>
            </a:r>
          </a:p>
        </p:txBody>
      </p:sp>
      <p:pic>
        <p:nvPicPr>
          <p:cNvPr id="10" name="Picture 9" descr="MCG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ln>
            <a:noFill/>
          </a:ln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Total No of Ad in paper &amp; website: 28    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Total Ad value: USD 34,045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Sony Ericsson F305 and Motiolympics final program was introduced on TV </a:t>
            </a: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Channel: IRIB 2 </a:t>
            </a: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Title Of Program: Roz Az No</a:t>
            </a: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Date: 20 – August – 2009</a:t>
            </a: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Duration of Introduction: 15-Minutes</a:t>
            </a: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Executer: Ms. Akefian</a:t>
            </a:r>
          </a:p>
        </p:txBody>
      </p:sp>
      <p:pic>
        <p:nvPicPr>
          <p:cNvPr id="10245" name="Picture 5" descr="http://tbn0.google.com/images?q=tbn:xGmIvM-ApDYmYM:http://www.bivingsreport.com/wp-content/uploads/2007/04/WindowsLiveWriter/MostPopularNewspaperWebsites_8C87/newspaper%2520stack%255B5%255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1295400"/>
            <a:ext cx="1038122" cy="9747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9" name="Picture 9" descr="http://tbn0.google.com/images?q=tbn:JbAAIOIlZ5ShIM:http://www.freewebs.com/araktv/irib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61211" y="3352800"/>
            <a:ext cx="1054100" cy="7905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51" name="Picture 11" descr="http://tbn0.google.com/images?q=tbn:sLBs6plPmabdsM:http://i.darvish.info/wp-content/uploads/ic2008060215443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31061" y="4267200"/>
            <a:ext cx="914400" cy="11811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MCG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320</Words>
  <Application>Microsoft Office PowerPoint</Application>
  <PresentationFormat>On-screen Show (4:3)</PresentationFormat>
  <Paragraphs>58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Welcome</vt:lpstr>
      <vt:lpstr>PR ACTIVITIES</vt:lpstr>
      <vt:lpstr>NESTLE</vt:lpstr>
      <vt:lpstr>Slide 3</vt:lpstr>
      <vt:lpstr>IRANCELL</vt:lpstr>
      <vt:lpstr>Slide 5</vt:lpstr>
      <vt:lpstr>ORIENT</vt:lpstr>
      <vt:lpstr>Slide 7</vt:lpstr>
      <vt:lpstr>SONY ERICSSON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Maysam</dc:creator>
  <cp:lastModifiedBy>MRT</cp:lastModifiedBy>
  <cp:revision>64</cp:revision>
  <dcterms:created xsi:type="dcterms:W3CDTF">2011-10-08T09:35:58Z</dcterms:created>
  <dcterms:modified xsi:type="dcterms:W3CDTF">2013-07-04T04:54:30Z</dcterms:modified>
</cp:coreProperties>
</file>